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79" r:id="rId4"/>
    <p:sldId id="292" r:id="rId5"/>
    <p:sldId id="260" r:id="rId6"/>
    <p:sldId id="265" r:id="rId7"/>
    <p:sldId id="262" r:id="rId9"/>
    <p:sldId id="297" r:id="rId10"/>
    <p:sldId id="277" r:id="rId11"/>
    <p:sldId id="293" r:id="rId12"/>
    <p:sldId id="281" r:id="rId13"/>
    <p:sldId id="295" r:id="rId14"/>
    <p:sldId id="298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FF00"/>
    <a:srgbClr val="3399FF"/>
    <a:srgbClr val="808080"/>
    <a:srgbClr val="666699"/>
    <a:srgbClr val="FF0000"/>
    <a:srgbClr val="008000"/>
    <a:srgbClr val="00295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1512" y="-72"/>
      </p:cViewPr>
      <p:guideLst>
        <p:guide orient="horz" pos="2160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zh-CN" sz="1200" b="0" dirty="0">
                <a:latin typeface="Times New Roman" panose="02020603050405020304" pitchFamily="18" charset="0"/>
              </a:rPr>
            </a:fld>
            <a:endParaRPr lang="en-US" altLang="zh-CN" sz="1200" b="0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FontTx/>
            </a:pPr>
            <a:fld id="{9A0DB2DC-4C9A-4742-B13C-FB6460FD3503}" type="slidenum">
              <a:rPr lang="en-US" altLang="zh-CN" sz="1200" b="0" dirty="0">
                <a:latin typeface="Times New Roman" panose="02020603050405020304" pitchFamily="18" charset="0"/>
              </a:rPr>
            </a:fld>
            <a:endParaRPr lang="en-US" altLang="zh-CN" sz="1200" b="0" dirty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FontTx/>
            </a:pPr>
            <a:fld id="{9A0DB2DC-4C9A-4742-B13C-FB6460FD3503}" type="slidenum">
              <a:rPr lang="en-US" altLang="zh-CN" sz="1200" b="0" dirty="0">
                <a:latin typeface="Times New Roman" panose="02020603050405020304" pitchFamily="18" charset="0"/>
              </a:rPr>
            </a:fld>
            <a:endParaRPr lang="en-US" altLang="zh-CN" sz="1200" b="0" dirty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algn="just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 descr="21edu-兰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9500" y="142875"/>
            <a:ext cx="1539875" cy="388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 noRot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7" descr="MainIcon"/>
          <p:cNvPicPr preferRelativeResize="0"/>
          <p:nvPr userDrawn="1"/>
        </p:nvPicPr>
        <p:blipFill>
          <a:blip r:embed="rId13">
            <a:clrChange>
              <a:clrFrom>
                <a:srgbClr val="828281"/>
              </a:clrFrom>
              <a:clrTo>
                <a:srgbClr val="828281">
                  <a:alpha val="0"/>
                </a:srgbClr>
              </a:clrTo>
            </a:clrChange>
            <a:grayscl/>
            <a:lum bright="70001" contrast="-70000"/>
          </a:blip>
          <a:stretch>
            <a:fillRect/>
          </a:stretch>
        </p:blipFill>
        <p:spPr>
          <a:xfrm>
            <a:off x="-50800" y="0"/>
            <a:ext cx="9194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2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2" name="Rectangle 3"/>
          <p:cNvSpPr>
            <a:spLocks noGrp="1" noRot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microsoft.com/office/2007/relationships/media" Target="../media/audio10.wav"/><Relationship Id="rId2" Type="http://schemas.openxmlformats.org/officeDocument/2006/relationships/audio" Target="../media/audio10.wav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microsoft.com/office/2007/relationships/media" Target="../media/audio11.wav"/><Relationship Id="rId1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microsoft.com/office/2007/relationships/media" Target="../media/audio3.wav"/><Relationship Id="rId2" Type="http://schemas.openxmlformats.org/officeDocument/2006/relationships/audio" Target="../media/audio3.wav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microsoft.com/office/2007/relationships/media" Target="../media/audio4.wav"/><Relationship Id="rId2" Type="http://schemas.openxmlformats.org/officeDocument/2006/relationships/audio" Target="../media/audio4.wav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microsoft.com/office/2007/relationships/media" Target="../media/audio5.wav"/><Relationship Id="rId3" Type="http://schemas.openxmlformats.org/officeDocument/2006/relationships/audio" Target="../media/audio5.wav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microsoft.com/office/2007/relationships/media" Target="../media/audio6.wav"/><Relationship Id="rId3" Type="http://schemas.openxmlformats.org/officeDocument/2006/relationships/audio" Target="../media/audio6.wav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microsoft.com/office/2007/relationships/media" Target="../media/audio7.wav"/><Relationship Id="rId2" Type="http://schemas.openxmlformats.org/officeDocument/2006/relationships/audio" Target="../media/audio7.wav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media" Target="../media/audio8.wav"/><Relationship Id="rId3" Type="http://schemas.openxmlformats.org/officeDocument/2006/relationships/audio" Target="../media/audio8.wav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.xml"/><Relationship Id="rId4" Type="http://schemas.openxmlformats.org/officeDocument/2006/relationships/image" Target="../media/image5.png"/><Relationship Id="rId3" Type="http://schemas.microsoft.com/office/2007/relationships/media" Target="../media/audio9.wav"/><Relationship Id="rId2" Type="http://schemas.openxmlformats.org/officeDocument/2006/relationships/audio" Target="../media/audio9.wav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6"/>
          <p:cNvSpPr>
            <a:spLocks noRot="1"/>
          </p:cNvSpPr>
          <p:nvPr/>
        </p:nvSpPr>
        <p:spPr>
          <a:xfrm>
            <a:off x="323850" y="1285875"/>
            <a:ext cx="8540750" cy="44640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Font typeface="Wingdings" panose="05000000000000000000" pitchFamily="2" charset="2"/>
            </a:pPr>
            <a:r>
              <a:rPr lang="zh-CN" altLang="en-US" sz="4800" dirty="0">
                <a:solidFill>
                  <a:schemeClr val="folHlink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大学英语四、六级考试</a:t>
            </a:r>
            <a:endParaRPr lang="en-US" altLang="zh-CN" sz="4800" dirty="0">
              <a:solidFill>
                <a:schemeClr val="folHlink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  <a:p>
            <a:pPr algn="ctr">
              <a:buFont typeface="Wingdings" panose="05000000000000000000" pitchFamily="2" charset="2"/>
            </a:pPr>
            <a:r>
              <a:rPr lang="zh-CN" altLang="en-US" sz="4800" dirty="0">
                <a:solidFill>
                  <a:schemeClr val="folHlink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口语考试</a:t>
            </a:r>
            <a:endParaRPr lang="en-US" altLang="zh-CN" sz="4800" dirty="0">
              <a:solidFill>
                <a:schemeClr val="folHlink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  <a:p>
            <a:pPr algn="ctr">
              <a:buFont typeface="Wingdings" panose="05000000000000000000" pitchFamily="2" charset="2"/>
            </a:pPr>
            <a:endParaRPr lang="en-US" altLang="zh-CN" sz="4800" dirty="0">
              <a:solidFill>
                <a:schemeClr val="folHlink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  <a:p>
            <a:pPr algn="ctr">
              <a:buFont typeface="Wingdings" panose="05000000000000000000" pitchFamily="2" charset="2"/>
            </a:pPr>
            <a:r>
              <a:rPr lang="zh-CN" altLang="en-US" sz="4800" dirty="0">
                <a:solidFill>
                  <a:schemeClr val="folHlink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考生操作手册</a:t>
            </a:r>
            <a:br>
              <a:rPr lang="zh-CN" altLang="en-US" sz="4800" dirty="0">
                <a:solidFill>
                  <a:schemeClr val="folHlink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</a:br>
            <a:br>
              <a:rPr lang="zh-CN" altLang="en-US" sz="3200" dirty="0">
                <a:latin typeface="Arial" panose="020B0604020202020204" pitchFamily="34" charset="0"/>
              </a:rPr>
            </a:br>
            <a:endParaRPr lang="zh-CN" altLang="en-US" sz="3200" dirty="0">
              <a:solidFill>
                <a:schemeClr val="folHlink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pic>
        <p:nvPicPr>
          <p:cNvPr id="3" name="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604885" y="6308725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 advClick="0" advTm="99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7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4</a:t>
            </a:r>
            <a:r>
              <a:rPr lang="zh-CN" altLang="en-US" dirty="0"/>
              <a:t>、考试完成</a:t>
            </a:r>
            <a:endParaRPr lang="zh-CN" altLang="en-US" dirty="0"/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>
          <a:xfrm>
            <a:off x="603250" y="1408113"/>
            <a:ext cx="8540750" cy="2663825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dirty="0"/>
              <a:t>考试结束后，请考生在座位上安静等候监考老师下达离场指令。</a:t>
            </a:r>
            <a:endParaRPr lang="en-US" altLang="zh-CN" dirty="0"/>
          </a:p>
          <a:p>
            <a:pPr eaLnBrk="1" hangingPunct="1"/>
            <a:r>
              <a:rPr lang="zh-CN" altLang="en-US" dirty="0"/>
              <a:t>离场后禁止在考场附近交谈、逗留。</a:t>
            </a:r>
            <a:endParaRPr lang="zh-CN" altLang="en-US" dirty="0"/>
          </a:p>
        </p:txBody>
      </p:sp>
      <p:pic>
        <p:nvPicPr>
          <p:cNvPr id="1331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7375" y="3143250"/>
            <a:ext cx="5572125" cy="331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04885" y="6362700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 spd="slow" advTm="148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2"/>
          <p:cNvSpPr txBox="1"/>
          <p:nvPr/>
        </p:nvSpPr>
        <p:spPr bwMode="auto">
          <a:xfrm>
            <a:off x="1714500" y="1500188"/>
            <a:ext cx="5643563" cy="3143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algn="ctr" defTabSz="9144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kumimoji="0" lang="zh-CN" altLang="en-US" sz="6600" kern="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预祝各位考生考试成功</a:t>
            </a:r>
            <a:endParaRPr kumimoji="0" lang="zh-CN" altLang="en-US" sz="6600" kern="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1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648700" y="6362700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 advTm="75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/>
              <a:t>概述</a:t>
            </a:r>
            <a:endParaRPr lang="zh-CN" altLang="en-US" dirty="0"/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357188" y="1600200"/>
            <a:ext cx="8540750" cy="39893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80835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大学英语四、六级考试口语考试采用机考方式。下面详细介绍考试步骤及操作方法，请各位考生仔细观看。</a:t>
            </a: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考试过程分为四个步骤：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ª"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登录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ª"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试音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ª"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正式考试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ª"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考试完成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2" name="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648700" y="6308725"/>
            <a:ext cx="49530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5288"/>
    </mc:Choice>
    <mc:Fallback>
      <p:transition spd="slow" advTm="25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181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2" grpId="0"/>
      <p:bldP spid="5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Rot="1"/>
          </p:cNvSpPr>
          <p:nvPr>
            <p:ph type="title" idx="4294967295"/>
          </p:nvPr>
        </p:nvSpPr>
        <p:spPr>
          <a:xfrm>
            <a:off x="0" y="228600"/>
            <a:ext cx="8540750" cy="896938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1</a:t>
            </a:r>
            <a:r>
              <a:rPr lang="zh-CN" altLang="en-US" dirty="0"/>
              <a:t>、登录</a:t>
            </a:r>
            <a:r>
              <a:rPr lang="en-US" altLang="zh-CN" sz="2400" dirty="0"/>
              <a:t>(1/2)</a:t>
            </a:r>
            <a:endParaRPr lang="zh-CN" altLang="en-US" dirty="0"/>
          </a:p>
        </p:txBody>
      </p:sp>
      <p:sp>
        <p:nvSpPr>
          <p:cNvPr id="6147" name="Rectangle 3"/>
          <p:cNvSpPr>
            <a:spLocks noGrp="1" noRot="1"/>
          </p:cNvSpPr>
          <p:nvPr>
            <p:ph type="body" idx="4294967295"/>
          </p:nvPr>
        </p:nvSpPr>
        <p:spPr>
          <a:xfrm>
            <a:off x="603250" y="1052513"/>
            <a:ext cx="8540750" cy="936625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400" dirty="0"/>
              <a:t>考生进入考场就坐后，在登录界面输入证件号和准考证号点击“确定”按钮。</a:t>
            </a:r>
            <a:endParaRPr lang="en-US" altLang="zh-CN" sz="2400" dirty="0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2133600"/>
            <a:ext cx="6805612" cy="389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AutoShape 5"/>
          <p:cNvSpPr/>
          <p:nvPr/>
        </p:nvSpPr>
        <p:spPr>
          <a:xfrm>
            <a:off x="5867400" y="3357563"/>
            <a:ext cx="2616200" cy="947737"/>
          </a:xfrm>
          <a:prstGeom prst="wedgeEllipseCallout">
            <a:avLst>
              <a:gd name="adj1" fmla="val -67292"/>
              <a:gd name="adj2" fmla="val 1884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>
              <a:buFont typeface="Wingdings" panose="05000000000000000000" pitchFamily="2" charset="2"/>
            </a:pPr>
            <a:r>
              <a:rPr lang="zh-CN" altLang="en-US" sz="2000" dirty="0">
                <a:latin typeface="Times New Roman" panose="02020603050405020304" pitchFamily="18" charset="0"/>
              </a:rPr>
              <a:t>输入证件号和准考证号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3" name="3(1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04885" y="6308725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 spd="med" advClick="0" advTm="148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7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 noRot="1"/>
          </p:cNvSpPr>
          <p:nvPr>
            <p:ph type="title" idx="4294967295"/>
          </p:nvPr>
        </p:nvSpPr>
        <p:spPr>
          <a:xfrm>
            <a:off x="142875" y="0"/>
            <a:ext cx="854075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1</a:t>
            </a:r>
            <a:r>
              <a:rPr lang="zh-CN" altLang="en-US" dirty="0"/>
              <a:t>、登录</a:t>
            </a:r>
            <a:r>
              <a:rPr lang="en-US" altLang="zh-CN" sz="2400" dirty="0"/>
              <a:t>(2/2)</a:t>
            </a:r>
            <a:endParaRPr lang="zh-CN" altLang="en-US" dirty="0"/>
          </a:p>
        </p:txBody>
      </p:sp>
      <p:sp>
        <p:nvSpPr>
          <p:cNvPr id="7171" name="Rectangle 3"/>
          <p:cNvSpPr txBox="1">
            <a:spLocks noRot="1" noChangeArrowheads="1"/>
          </p:cNvSpPr>
          <p:nvPr/>
        </p:nvSpPr>
        <p:spPr bwMode="auto">
          <a:xfrm>
            <a:off x="250825" y="928688"/>
            <a:ext cx="8678863" cy="2500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  <a:defRPr/>
            </a:pPr>
            <a:r>
              <a:rPr kumimoji="0" lang="zh-CN" altLang="en-US" sz="2800" b="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考生登录后系统自动分组，并显示“设备检查”界面（如下图）。考生必须在</a:t>
            </a:r>
            <a:r>
              <a:rPr kumimoji="0" lang="en-US" altLang="zh-CN" sz="2800" b="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60</a:t>
            </a:r>
            <a:r>
              <a:rPr kumimoji="0" lang="zh-CN" altLang="en-US" sz="2800" b="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秒内点击“开始测试”进行试音，否则同组考生均自动退出。</a:t>
            </a:r>
            <a:endParaRPr kumimoji="0" lang="en-US" sz="2800" b="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  <a:defRPr/>
            </a:pPr>
            <a:r>
              <a:rPr kumimoji="0" lang="zh-CN" altLang="en-US" sz="2800" b="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如无法登录，请核对证件号和准考证号输入是否正确，仍无法登录请举手告知监考老师。</a:t>
            </a:r>
            <a:endParaRPr kumimoji="0" lang="zh-CN" altLang="en-US" sz="2800" b="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  <a:defRPr/>
            </a:pPr>
            <a:endParaRPr kumimoji="0" lang="zh-CN" altLang="en-US" sz="3200" i="1" u="sng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172" name="Picture 4" descr="请点击开始测试按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3357563"/>
            <a:ext cx="5349875" cy="314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495" y="6236970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 advTm="270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9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Group 2"/>
          <p:cNvGrpSpPr>
            <a:grpSpLocks noChangeAspect="1"/>
          </p:cNvGrpSpPr>
          <p:nvPr/>
        </p:nvGrpSpPr>
        <p:grpSpPr>
          <a:xfrm>
            <a:off x="1116013" y="1268413"/>
            <a:ext cx="6840537" cy="4608512"/>
            <a:chOff x="0" y="0"/>
            <a:chExt cx="3482" cy="2079"/>
          </a:xfrm>
        </p:grpSpPr>
        <p:pic>
          <p:nvPicPr>
            <p:cNvPr id="8199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482" cy="20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0" name="图片 7" descr="口语考官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3" y="91"/>
              <a:ext cx="1590" cy="11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195" name="Rectangle 2"/>
          <p:cNvSpPr>
            <a:spLocks noGrp="1" noRot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2</a:t>
            </a:r>
            <a:r>
              <a:rPr lang="zh-CN" altLang="en-US" dirty="0"/>
              <a:t>、试音</a:t>
            </a:r>
            <a:r>
              <a:rPr lang="en-US" altLang="zh-CN" sz="2400" dirty="0"/>
              <a:t>(1/3)</a:t>
            </a:r>
            <a:endParaRPr lang="zh-CN" altLang="en-US" dirty="0"/>
          </a:p>
        </p:txBody>
      </p:sp>
      <p:sp>
        <p:nvSpPr>
          <p:cNvPr id="8196" name="AutoShape 31"/>
          <p:cNvSpPr/>
          <p:nvPr/>
        </p:nvSpPr>
        <p:spPr>
          <a:xfrm rot="10800000">
            <a:off x="5435600" y="4868863"/>
            <a:ext cx="2519363" cy="1295400"/>
          </a:xfrm>
          <a:prstGeom prst="wedgeEllipseCallout">
            <a:avLst>
              <a:gd name="adj1" fmla="val 57620"/>
              <a:gd name="adj2" fmla="val 6188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>
              <a:buFont typeface="Wingdings" panose="05000000000000000000" pitchFamily="2" charset="2"/>
            </a:pPr>
            <a:r>
              <a:rPr lang="zh-CN" altLang="en-US" dirty="0">
                <a:latin typeface="Arial" panose="020B0604020202020204" pitchFamily="34" charset="0"/>
              </a:rPr>
              <a:t>试音过程中可以拖动滑块调节耳机音量。</a:t>
            </a:r>
            <a:endParaRPr lang="zh-CN" altLang="en-US" dirty="0">
              <a:latin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8197" name="AutoShape 34"/>
          <p:cNvSpPr/>
          <p:nvPr/>
        </p:nvSpPr>
        <p:spPr>
          <a:xfrm>
            <a:off x="323850" y="2708275"/>
            <a:ext cx="2592388" cy="1944688"/>
          </a:xfrm>
          <a:prstGeom prst="wedgeEllipseCallout">
            <a:avLst>
              <a:gd name="adj1" fmla="val 72472"/>
              <a:gd name="adj2" fmla="val -3326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buFont typeface="Wingdings" panose="05000000000000000000" pitchFamily="2" charset="2"/>
            </a:pPr>
            <a:r>
              <a:rPr lang="zh-CN" altLang="en-US" dirty="0">
                <a:latin typeface="Arial" panose="020B0604020202020204" pitchFamily="34" charset="0"/>
              </a:rPr>
              <a:t>试音开始后，如果视频无法播放，请举手通知监考老师。</a:t>
            </a:r>
            <a:endParaRPr lang="zh-CN" altLang="en-US" dirty="0">
              <a:latin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</a:pPr>
            <a:endParaRPr lang="zh-CN" altLang="zh-CN" dirty="0">
              <a:latin typeface="Arial" panose="020B0604020202020204" pitchFamily="34" charset="0"/>
            </a:endParaRPr>
          </a:p>
        </p:txBody>
      </p:sp>
      <p:pic>
        <p:nvPicPr>
          <p:cNvPr id="5" name="5(1)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4885" y="6236970"/>
            <a:ext cx="495300" cy="4953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advTm="145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Rot="1"/>
          </p:cNvSpPr>
          <p:nvPr>
            <p:ph type="title" idx="4294967295"/>
          </p:nvPr>
        </p:nvSpPr>
        <p:spPr>
          <a:xfrm>
            <a:off x="0" y="-100012"/>
            <a:ext cx="854075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2</a:t>
            </a:r>
            <a:r>
              <a:rPr lang="zh-CN" altLang="en-US" dirty="0"/>
              <a:t>、试音</a:t>
            </a:r>
            <a:r>
              <a:rPr lang="en-US" altLang="zh-CN" sz="2400" dirty="0"/>
              <a:t>(2/3)</a:t>
            </a:r>
            <a:endParaRPr lang="zh-CN" altLang="en-US" dirty="0"/>
          </a:p>
        </p:txBody>
      </p:sp>
      <p:sp>
        <p:nvSpPr>
          <p:cNvPr id="9219" name="Text Box 12"/>
          <p:cNvSpPr txBox="1"/>
          <p:nvPr/>
        </p:nvSpPr>
        <p:spPr>
          <a:xfrm>
            <a:off x="4911725" y="1346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9220" name="Rectangle 4"/>
          <p:cNvSpPr/>
          <p:nvPr/>
        </p:nvSpPr>
        <p:spPr>
          <a:xfrm>
            <a:off x="285750" y="3857625"/>
            <a:ext cx="3457575" cy="27146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lang="zh-CN" altLang="en-US" sz="2400" b="0" dirty="0">
                <a:latin typeface="Arial" panose="020B0604020202020204" pitchFamily="34" charset="0"/>
              </a:rPr>
              <a:t>录音结束后开始回放，如果可以听清自己的声音，请点击下方的“测试成功”按钮。</a:t>
            </a:r>
            <a:endParaRPr lang="zh-CN" altLang="en-US" sz="2400" b="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lang="zh-CN" altLang="en-US" sz="2400" b="0" dirty="0">
                <a:latin typeface="Arial" panose="020B0604020202020204" pitchFamily="34" charset="0"/>
              </a:rPr>
              <a:t>如果听不到，请立刻举手告知监考老师。</a:t>
            </a:r>
            <a:endParaRPr lang="zh-CN" altLang="en-US" sz="2400" b="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</a:pPr>
            <a:endParaRPr lang="zh-CN" altLang="zh-CN" sz="2400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2113" y="857250"/>
            <a:ext cx="4656137" cy="2776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Rectangle 4"/>
          <p:cNvSpPr/>
          <p:nvPr/>
        </p:nvSpPr>
        <p:spPr>
          <a:xfrm>
            <a:off x="257175" y="785813"/>
            <a:ext cx="3457575" cy="27146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lang="zh-CN" altLang="en-US" sz="2400" b="0" dirty="0">
                <a:latin typeface="Arial" panose="020B0604020202020204" pitchFamily="34" charset="0"/>
              </a:rPr>
              <a:t>考生听到嘟声后，请立即对着麦克风用正常的语音语速说出</a:t>
            </a:r>
            <a:r>
              <a:rPr lang="zh-CN" altLang="en-US" sz="2400" b="0" dirty="0">
                <a:solidFill>
                  <a:schemeClr val="tx2"/>
                </a:solidFill>
                <a:latin typeface="Arial" panose="020B0604020202020204" pitchFamily="34" charset="0"/>
              </a:rPr>
              <a:t>“</a:t>
            </a:r>
            <a:r>
              <a:rPr lang="en-US" altLang="zh-CN" sz="2400" b="0" dirty="0">
                <a:solidFill>
                  <a:schemeClr val="tx2"/>
                </a:solidFill>
                <a:latin typeface="Arial" panose="020B0604020202020204" pitchFamily="34" charset="0"/>
              </a:rPr>
              <a:t>Welcome to the CET Spoken English Test, wish you good luck today</a:t>
            </a:r>
            <a:r>
              <a:rPr lang="zh-CN" altLang="en-US" sz="2400" b="0" dirty="0">
                <a:solidFill>
                  <a:schemeClr val="tx2"/>
                </a:solidFill>
                <a:latin typeface="Arial" panose="020B0604020202020204" pitchFamily="34" charset="0"/>
              </a:rPr>
              <a:t>！”</a:t>
            </a:r>
            <a:endParaRPr lang="en-US" altLang="zh-CN" sz="2400" b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</a:pPr>
            <a:endParaRPr lang="zh-CN" altLang="en-US" sz="2400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</a:pPr>
            <a:endParaRPr lang="zh-CN" altLang="en-US" sz="2400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223" name="Picture 5" descr="5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3" y="3857625"/>
            <a:ext cx="4670425" cy="250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6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8700" y="6362700"/>
            <a:ext cx="495300" cy="4953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advTm="286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5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Rot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2</a:t>
            </a:r>
            <a:r>
              <a:rPr lang="zh-CN" altLang="en-US" dirty="0"/>
              <a:t>、试音</a:t>
            </a:r>
            <a:r>
              <a:rPr lang="en-US" altLang="zh-CN" sz="2400" dirty="0"/>
              <a:t>(3/3)</a:t>
            </a:r>
            <a:endParaRPr lang="zh-CN" altLang="en-US" dirty="0"/>
          </a:p>
        </p:txBody>
      </p:sp>
      <p:sp>
        <p:nvSpPr>
          <p:cNvPr id="10243" name="Rectangle 4"/>
          <p:cNvSpPr/>
          <p:nvPr/>
        </p:nvSpPr>
        <p:spPr>
          <a:xfrm>
            <a:off x="800100" y="1357313"/>
            <a:ext cx="7343775" cy="10810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lang="zh-CN" altLang="en-US" sz="2800" b="0" dirty="0">
                <a:latin typeface="Arial" panose="020B0604020202020204" pitchFamily="34" charset="0"/>
              </a:rPr>
              <a:t>试音完成后，请考生在座位上安静等候，等待考试正式开始。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3063" y="2571750"/>
            <a:ext cx="5903912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04885" y="6362700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 advTm="9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6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896938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3</a:t>
            </a:r>
            <a:r>
              <a:rPr lang="zh-CN" altLang="en-US" dirty="0"/>
              <a:t>、正式考试</a:t>
            </a:r>
            <a:r>
              <a:rPr lang="en-US" altLang="zh-CN" sz="2400" dirty="0"/>
              <a:t>(1/2)</a:t>
            </a:r>
            <a:endParaRPr lang="zh-CN" altLang="en-US" dirty="0"/>
          </a:p>
        </p:txBody>
      </p:sp>
      <p:sp>
        <p:nvSpPr>
          <p:cNvPr id="11267" name="Rectangle 4"/>
          <p:cNvSpPr/>
          <p:nvPr/>
        </p:nvSpPr>
        <p:spPr>
          <a:xfrm>
            <a:off x="428625" y="1071563"/>
            <a:ext cx="8280400" cy="11287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lang="zh-CN" altLang="en-US" sz="2800" b="0" dirty="0">
                <a:latin typeface="Arial" panose="020B0604020202020204" pitchFamily="34" charset="0"/>
              </a:rPr>
              <a:t>考试正式开始后，请考生仔细听题，认真作答。</a:t>
            </a:r>
            <a:endParaRPr lang="zh-CN" altLang="en-US" sz="2800" b="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</a:pPr>
            <a:r>
              <a:rPr lang="zh-CN" altLang="en-US" sz="2800" b="0" dirty="0">
                <a:latin typeface="Arial" panose="020B0604020202020204" pitchFamily="34" charset="0"/>
              </a:rPr>
              <a:t>如果有任何问题请举手示意监考老师。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1268" name="Group 4"/>
          <p:cNvGrpSpPr>
            <a:grpSpLocks noChangeAspect="1"/>
          </p:cNvGrpSpPr>
          <p:nvPr/>
        </p:nvGrpSpPr>
        <p:grpSpPr>
          <a:xfrm>
            <a:off x="1143000" y="2143125"/>
            <a:ext cx="6842125" cy="4143375"/>
            <a:chOff x="0" y="0"/>
            <a:chExt cx="4310" cy="2358"/>
          </a:xfrm>
        </p:grpSpPr>
        <p:pic>
          <p:nvPicPr>
            <p:cNvPr id="11270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310" cy="23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1" name="图片 5" descr="口语考官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5" y="69"/>
              <a:ext cx="1996" cy="125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" name="8(1)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4885" y="6286500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 spd="slow" advTm="13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2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3000375"/>
            <a:ext cx="8029575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2"/>
          <p:cNvSpPr>
            <a:spLocks noGrp="1" noRot="1"/>
          </p:cNvSpPr>
          <p:nvPr>
            <p:ph type="title" idx="4294967295"/>
          </p:nvPr>
        </p:nvSpPr>
        <p:spPr>
          <a:xfrm>
            <a:off x="0" y="33338"/>
            <a:ext cx="854075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dirty="0"/>
              <a:t>3</a:t>
            </a:r>
            <a:r>
              <a:rPr lang="zh-CN" altLang="en-US" dirty="0"/>
              <a:t>、正式考试</a:t>
            </a:r>
            <a:r>
              <a:rPr lang="en-US" altLang="zh-CN" sz="2400" dirty="0"/>
              <a:t>(2/2)</a:t>
            </a:r>
            <a:endParaRPr lang="zh-CN" altLang="en-US" dirty="0"/>
          </a:p>
        </p:txBody>
      </p:sp>
      <p:sp>
        <p:nvSpPr>
          <p:cNvPr id="12292" name="TextBox 1"/>
          <p:cNvSpPr txBox="1"/>
          <p:nvPr/>
        </p:nvSpPr>
        <p:spPr>
          <a:xfrm>
            <a:off x="395288" y="1268413"/>
            <a:ext cx="82089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sz="2400" dirty="0">
                <a:latin typeface="Arial" panose="020B0604020202020204" pitchFamily="34" charset="0"/>
              </a:rPr>
              <a:t>考试过程中，请注意屏幕上的提示信息。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2293" name="AutoShape 16"/>
          <p:cNvSpPr/>
          <p:nvPr/>
        </p:nvSpPr>
        <p:spPr>
          <a:xfrm>
            <a:off x="1187450" y="1916113"/>
            <a:ext cx="2303463" cy="865187"/>
          </a:xfrm>
          <a:prstGeom prst="wedgeRoundRectCallout">
            <a:avLst>
              <a:gd name="adj1" fmla="val 46968"/>
              <a:gd name="adj2" fmla="val 88347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>
              <a:buFont typeface="Wingdings" panose="05000000000000000000" pitchFamily="2" charset="2"/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2294" name="Text Box 17"/>
          <p:cNvSpPr txBox="1"/>
          <p:nvPr/>
        </p:nvSpPr>
        <p:spPr>
          <a:xfrm>
            <a:off x="1214438" y="2060575"/>
            <a:ext cx="23764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zh-CN" altLang="en-US" dirty="0">
                <a:latin typeface="Arial" panose="020B0604020202020204" pitchFamily="34" charset="0"/>
              </a:rPr>
              <a:t>红框闪动的考生正在作答。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2295" name="组合 14"/>
          <p:cNvGrpSpPr/>
          <p:nvPr/>
        </p:nvGrpSpPr>
        <p:grpSpPr>
          <a:xfrm>
            <a:off x="827088" y="5661025"/>
            <a:ext cx="5602287" cy="923925"/>
            <a:chOff x="827088" y="5661025"/>
            <a:chExt cx="5602287" cy="923925"/>
          </a:xfrm>
        </p:grpSpPr>
        <p:sp>
          <p:nvSpPr>
            <p:cNvPr id="12303" name="AutoShape 18"/>
            <p:cNvSpPr/>
            <p:nvPr/>
          </p:nvSpPr>
          <p:spPr>
            <a:xfrm>
              <a:off x="827088" y="5661025"/>
              <a:ext cx="4387850" cy="865188"/>
            </a:xfrm>
            <a:prstGeom prst="wedgeRoundRectCallout">
              <a:avLst>
                <a:gd name="adj1" fmla="val -29685"/>
                <a:gd name="adj2" fmla="val -101741"/>
                <a:gd name="adj3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>
                <a:buFont typeface="Wingdings" panose="05000000000000000000" pitchFamily="2" charset="2"/>
              </a:pPr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12304" name="Text Box 19"/>
            <p:cNvSpPr txBox="1"/>
            <p:nvPr/>
          </p:nvSpPr>
          <p:spPr>
            <a:xfrm>
              <a:off x="900113" y="5661025"/>
              <a:ext cx="5529262" cy="9239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Font typeface="Wingdings" panose="05000000000000000000" pitchFamily="2" charset="2"/>
              </a:pPr>
              <a:r>
                <a:rPr lang="zh-CN" altLang="en-US" dirty="0">
                  <a:latin typeface="Arial" panose="020B0604020202020204" pitchFamily="34" charset="0"/>
                </a:rPr>
                <a:t>四种状态提示分别是：</a:t>
              </a:r>
              <a:endParaRPr lang="en-US" altLang="zh-CN" dirty="0">
                <a:latin typeface="Arial" panose="020B0604020202020204" pitchFamily="34" charset="0"/>
              </a:endParaRPr>
            </a:p>
            <a:p>
              <a:pPr>
                <a:buFont typeface="Wingdings" panose="05000000000000000000" pitchFamily="2" charset="2"/>
              </a:pPr>
              <a:r>
                <a:rPr lang="zh-CN" altLang="en-US" dirty="0">
                  <a:latin typeface="Arial" panose="020B0604020202020204" pitchFamily="34" charset="0"/>
                </a:rPr>
                <a:t>“准备（黄色）”、“播放（绿色）”、</a:t>
              </a:r>
              <a:endParaRPr lang="en-US" altLang="zh-CN" dirty="0">
                <a:latin typeface="Arial" panose="020B0604020202020204" pitchFamily="34" charset="0"/>
              </a:endParaRPr>
            </a:p>
            <a:p>
              <a:pPr>
                <a:buFont typeface="Wingdings" panose="05000000000000000000" pitchFamily="2" charset="2"/>
              </a:pPr>
              <a:r>
                <a:rPr lang="zh-CN" altLang="en-US" dirty="0">
                  <a:latin typeface="Arial" panose="020B0604020202020204" pitchFamily="34" charset="0"/>
                </a:rPr>
                <a:t>“录音（红色）”、“收听（灰色）” 。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296" name="组合 15"/>
          <p:cNvGrpSpPr/>
          <p:nvPr/>
        </p:nvGrpSpPr>
        <p:grpSpPr>
          <a:xfrm>
            <a:off x="5786438" y="5715000"/>
            <a:ext cx="3000375" cy="708025"/>
            <a:chOff x="6000750" y="5715000"/>
            <a:chExt cx="2520950" cy="708025"/>
          </a:xfrm>
        </p:grpSpPr>
        <p:sp>
          <p:nvSpPr>
            <p:cNvPr id="12301" name="AutoShape 22"/>
            <p:cNvSpPr/>
            <p:nvPr/>
          </p:nvSpPr>
          <p:spPr>
            <a:xfrm>
              <a:off x="6072188" y="5715000"/>
              <a:ext cx="2303462" cy="708025"/>
            </a:xfrm>
            <a:prstGeom prst="wedgeRoundRectCallout">
              <a:avLst>
                <a:gd name="adj1" fmla="val 7667"/>
                <a:gd name="adj2" fmla="val -104486"/>
                <a:gd name="adj3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>
                <a:buFont typeface="Wingdings" panose="05000000000000000000" pitchFamily="2" charset="2"/>
              </a:pPr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12302" name="Text Box 23"/>
            <p:cNvSpPr txBox="1"/>
            <p:nvPr/>
          </p:nvSpPr>
          <p:spPr>
            <a:xfrm>
              <a:off x="6000750" y="5773738"/>
              <a:ext cx="252095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Font typeface="Wingdings" panose="05000000000000000000" pitchFamily="2" charset="2"/>
              </a:pPr>
              <a:r>
                <a:rPr lang="zh-CN" altLang="en-US" dirty="0">
                  <a:latin typeface="Arial" panose="020B0604020202020204" pitchFamily="34" charset="0"/>
                </a:rPr>
                <a:t>考生一定要注意剩余时间，请在规定时间内答题。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297" name="组合 13"/>
          <p:cNvGrpSpPr/>
          <p:nvPr/>
        </p:nvGrpSpPr>
        <p:grpSpPr>
          <a:xfrm>
            <a:off x="539750" y="3068638"/>
            <a:ext cx="8018463" cy="2295525"/>
            <a:chOff x="539750" y="3068638"/>
            <a:chExt cx="8018463" cy="2295525"/>
          </a:xfrm>
        </p:grpSpPr>
        <p:sp>
          <p:nvSpPr>
            <p:cNvPr id="12299" name="Picture 12"/>
            <p:cNvSpPr>
              <a:spLocks noChangeAspect="1"/>
            </p:cNvSpPr>
            <p:nvPr/>
          </p:nvSpPr>
          <p:spPr>
            <a:xfrm>
              <a:off x="539750" y="3068638"/>
              <a:ext cx="8018463" cy="229552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300" name="矩形 13"/>
            <p:cNvSpPr/>
            <p:nvPr/>
          </p:nvSpPr>
          <p:spPr>
            <a:xfrm>
              <a:off x="2286000" y="3071813"/>
              <a:ext cx="2000250" cy="1500187"/>
            </a:xfrm>
            <a:prstGeom prst="rect">
              <a:avLst/>
            </a:prstGeom>
            <a:noFill/>
            <a:ln w="635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3" name="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01075" y="6362700"/>
            <a:ext cx="495300" cy="4953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advTm="249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1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10.0|4.5|4.0|7.2|8.2|8.2|4.8|17.1|12.3|1.8"/>
</p:tagLst>
</file>

<file path=ppt/tags/tag2.xml><?xml version="1.0" encoding="utf-8"?>
<p:tagLst xmlns:p="http://schemas.openxmlformats.org/presentationml/2006/main">
  <p:tag name="TIMING" val="|10.0|4.5|4.0|7.2|8.2|8.2|4.8|17.1|12.3|1.8"/>
</p:tagLst>
</file>

<file path=ppt/tags/tag3.xml><?xml version="1.0" encoding="utf-8"?>
<p:tagLst xmlns:p="http://schemas.openxmlformats.org/presentationml/2006/main">
  <p:tag name="TIMING" val="|5.2|11.6|13.3"/>
</p:tagLst>
</file>

<file path=ppt/theme/theme1.xml><?xml version="1.0" encoding="utf-8"?>
<a:theme xmlns:a="http://schemas.openxmlformats.org/drawingml/2006/main" name="飞天乐舞">
  <a:themeElements>
    <a:clrScheme name="飞天乐舞 1">
      <a:dk1>
        <a:srgbClr val="C0C0C0"/>
      </a:dk1>
      <a:lt1>
        <a:srgbClr val="FFFFFF"/>
      </a:lt1>
      <a:dk2>
        <a:srgbClr val="7979A5"/>
      </a:dk2>
      <a:lt2>
        <a:srgbClr val="FFFF00"/>
      </a:lt2>
      <a:accent1>
        <a:srgbClr val="7499D0"/>
      </a:accent1>
      <a:accent2>
        <a:srgbClr val="CCCCFF"/>
      </a:accent2>
      <a:accent3>
        <a:srgbClr val="BEBECF"/>
      </a:accent3>
      <a:accent4>
        <a:srgbClr val="DADADA"/>
      </a:accent4>
      <a:accent5>
        <a:srgbClr val="BCCAE4"/>
      </a:accent5>
      <a:accent6>
        <a:srgbClr val="B9B9E7"/>
      </a:accent6>
      <a:hlink>
        <a:srgbClr val="66FFFF"/>
      </a:hlink>
      <a:folHlink>
        <a:srgbClr val="FFCCFF"/>
      </a:folHlink>
    </a:clrScheme>
    <a:fontScheme name="飞天乐舞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飞天乐舞 1">
        <a:dk1>
          <a:srgbClr val="C0C0C0"/>
        </a:dk1>
        <a:lt1>
          <a:srgbClr val="FFFFFF"/>
        </a:lt1>
        <a:dk2>
          <a:srgbClr val="7979A5"/>
        </a:dk2>
        <a:lt2>
          <a:srgbClr val="FFFF00"/>
        </a:lt2>
        <a:accent1>
          <a:srgbClr val="7499D0"/>
        </a:accent1>
        <a:accent2>
          <a:srgbClr val="CCCCFF"/>
        </a:accent2>
        <a:accent3>
          <a:srgbClr val="BEBECF"/>
        </a:accent3>
        <a:accent4>
          <a:srgbClr val="DADADA"/>
        </a:accent4>
        <a:accent5>
          <a:srgbClr val="BCCAE4"/>
        </a:accent5>
        <a:accent6>
          <a:srgbClr val="B9B9E7"/>
        </a:accent6>
        <a:hlink>
          <a:srgbClr val="66FFFF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2">
        <a:dk1>
          <a:srgbClr val="C0C0C0"/>
        </a:dk1>
        <a:lt1>
          <a:srgbClr val="FFFFFF"/>
        </a:lt1>
        <a:dk2>
          <a:srgbClr val="586AA4"/>
        </a:dk2>
        <a:lt2>
          <a:srgbClr val="FFFFFF"/>
        </a:lt2>
        <a:accent1>
          <a:srgbClr val="829FB4"/>
        </a:accent1>
        <a:accent2>
          <a:srgbClr val="CCCCFF"/>
        </a:accent2>
        <a:accent3>
          <a:srgbClr val="B4B9CF"/>
        </a:accent3>
        <a:accent4>
          <a:srgbClr val="DADADA"/>
        </a:accent4>
        <a:accent5>
          <a:srgbClr val="C1CDD6"/>
        </a:accent5>
        <a:accent6>
          <a:srgbClr val="B9B9E7"/>
        </a:accent6>
        <a:hlink>
          <a:srgbClr val="FFCC66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3">
        <a:dk1>
          <a:srgbClr val="C0C0C0"/>
        </a:dk1>
        <a:lt1>
          <a:srgbClr val="FFFF66"/>
        </a:lt1>
        <a:dk2>
          <a:srgbClr val="000000"/>
        </a:dk2>
        <a:lt2>
          <a:srgbClr val="FFFFFF"/>
        </a:lt2>
        <a:accent1>
          <a:srgbClr val="79869D"/>
        </a:accent1>
        <a:accent2>
          <a:srgbClr val="66FFCC"/>
        </a:accent2>
        <a:accent3>
          <a:srgbClr val="AAAAAA"/>
        </a:accent3>
        <a:accent4>
          <a:srgbClr val="DADA56"/>
        </a:accent4>
        <a:accent5>
          <a:srgbClr val="BEC3CC"/>
        </a:accent5>
        <a:accent6>
          <a:srgbClr val="5CE7B9"/>
        </a:accent6>
        <a:hlink>
          <a:srgbClr val="99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4">
        <a:dk1>
          <a:srgbClr val="C0C0C0"/>
        </a:dk1>
        <a:lt1>
          <a:srgbClr val="FFFF66"/>
        </a:lt1>
        <a:dk2>
          <a:srgbClr val="FFCC99"/>
        </a:dk2>
        <a:lt2>
          <a:srgbClr val="FFFFFF"/>
        </a:lt2>
        <a:accent1>
          <a:srgbClr val="829FB4"/>
        </a:accent1>
        <a:accent2>
          <a:srgbClr val="CCCCFF"/>
        </a:accent2>
        <a:accent3>
          <a:srgbClr val="FFE2CA"/>
        </a:accent3>
        <a:accent4>
          <a:srgbClr val="DADA56"/>
        </a:accent4>
        <a:accent5>
          <a:srgbClr val="C1CDD6"/>
        </a:accent5>
        <a:accent6>
          <a:srgbClr val="B9B9E7"/>
        </a:accent6>
        <a:hlink>
          <a:srgbClr val="99FF99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5">
        <a:dk1>
          <a:srgbClr val="C0C0C0"/>
        </a:dk1>
        <a:lt1>
          <a:srgbClr val="FFFFFF"/>
        </a:lt1>
        <a:dk2>
          <a:srgbClr val="6699FF"/>
        </a:dk2>
        <a:lt2>
          <a:srgbClr val="FFFF66"/>
        </a:lt2>
        <a:accent1>
          <a:srgbClr val="529280"/>
        </a:accent1>
        <a:accent2>
          <a:srgbClr val="FF99FF"/>
        </a:accent2>
        <a:accent3>
          <a:srgbClr val="B8CAFF"/>
        </a:accent3>
        <a:accent4>
          <a:srgbClr val="DADADA"/>
        </a:accent4>
        <a:accent5>
          <a:srgbClr val="B3C7C0"/>
        </a:accent5>
        <a:accent6>
          <a:srgbClr val="E78AE7"/>
        </a:accent6>
        <a:hlink>
          <a:srgbClr val="FFCC00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6">
        <a:dk1>
          <a:srgbClr val="C0C0C0"/>
        </a:dk1>
        <a:lt1>
          <a:srgbClr val="FFFFFF"/>
        </a:lt1>
        <a:dk2>
          <a:srgbClr val="3366CC"/>
        </a:dk2>
        <a:lt2>
          <a:srgbClr val="66FFFF"/>
        </a:lt2>
        <a:accent1>
          <a:srgbClr val="58A9CA"/>
        </a:accent1>
        <a:accent2>
          <a:srgbClr val="FFCCFF"/>
        </a:accent2>
        <a:accent3>
          <a:srgbClr val="ADB8E2"/>
        </a:accent3>
        <a:accent4>
          <a:srgbClr val="DADADA"/>
        </a:accent4>
        <a:accent5>
          <a:srgbClr val="B4D1E1"/>
        </a:accent5>
        <a:accent6>
          <a:srgbClr val="E7B9E7"/>
        </a:accent6>
        <a:hlink>
          <a:srgbClr val="FFFF00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7">
        <a:dk1>
          <a:srgbClr val="C0C0C0"/>
        </a:dk1>
        <a:lt1>
          <a:srgbClr val="FFFF00"/>
        </a:lt1>
        <a:dk2>
          <a:srgbClr val="3F528D"/>
        </a:dk2>
        <a:lt2>
          <a:srgbClr val="00FF00"/>
        </a:lt2>
        <a:accent1>
          <a:srgbClr val="899DAB"/>
        </a:accent1>
        <a:accent2>
          <a:srgbClr val="FF9999"/>
        </a:accent2>
        <a:accent3>
          <a:srgbClr val="AFB3C5"/>
        </a:accent3>
        <a:accent4>
          <a:srgbClr val="DADA00"/>
        </a:accent4>
        <a:accent5>
          <a:srgbClr val="C4CCD2"/>
        </a:accent5>
        <a:accent6>
          <a:srgbClr val="E78A8A"/>
        </a:accent6>
        <a:hlink>
          <a:srgbClr val="FFFF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8">
        <a:dk1>
          <a:srgbClr val="C0C0C0"/>
        </a:dk1>
        <a:lt1>
          <a:srgbClr val="99FFCC"/>
        </a:lt1>
        <a:dk2>
          <a:srgbClr val="558167"/>
        </a:dk2>
        <a:lt2>
          <a:srgbClr val="FFCC00"/>
        </a:lt2>
        <a:accent1>
          <a:srgbClr val="6D9D8B"/>
        </a:accent1>
        <a:accent2>
          <a:srgbClr val="CCCCFF"/>
        </a:accent2>
        <a:accent3>
          <a:srgbClr val="B4C1B8"/>
        </a:accent3>
        <a:accent4>
          <a:srgbClr val="82DAAE"/>
        </a:accent4>
        <a:accent5>
          <a:srgbClr val="BACCC4"/>
        </a:accent5>
        <a:accent6>
          <a:srgbClr val="B9B9E7"/>
        </a:accent6>
        <a:hlink>
          <a:srgbClr val="FFFF6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飞天乐舞">
  <a:themeElements>
    <a:clrScheme name="1_飞天乐舞 1">
      <a:dk1>
        <a:srgbClr val="C0C0C0"/>
      </a:dk1>
      <a:lt1>
        <a:srgbClr val="FFFFFF"/>
      </a:lt1>
      <a:dk2>
        <a:srgbClr val="7979A5"/>
      </a:dk2>
      <a:lt2>
        <a:srgbClr val="FFFF00"/>
      </a:lt2>
      <a:accent1>
        <a:srgbClr val="7499D0"/>
      </a:accent1>
      <a:accent2>
        <a:srgbClr val="CCCCFF"/>
      </a:accent2>
      <a:accent3>
        <a:srgbClr val="BEBECF"/>
      </a:accent3>
      <a:accent4>
        <a:srgbClr val="DADADA"/>
      </a:accent4>
      <a:accent5>
        <a:srgbClr val="BCCAE4"/>
      </a:accent5>
      <a:accent6>
        <a:srgbClr val="B9B9E7"/>
      </a:accent6>
      <a:hlink>
        <a:srgbClr val="66FFFF"/>
      </a:hlink>
      <a:folHlink>
        <a:srgbClr val="FFCCFF"/>
      </a:folHlink>
    </a:clrScheme>
    <a:fontScheme name="1_飞天乐舞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飞天乐舞 1">
        <a:dk1>
          <a:srgbClr val="C0C0C0"/>
        </a:dk1>
        <a:lt1>
          <a:srgbClr val="FFFFFF"/>
        </a:lt1>
        <a:dk2>
          <a:srgbClr val="7979A5"/>
        </a:dk2>
        <a:lt2>
          <a:srgbClr val="FFFF00"/>
        </a:lt2>
        <a:accent1>
          <a:srgbClr val="7499D0"/>
        </a:accent1>
        <a:accent2>
          <a:srgbClr val="CCCCFF"/>
        </a:accent2>
        <a:accent3>
          <a:srgbClr val="BEBECF"/>
        </a:accent3>
        <a:accent4>
          <a:srgbClr val="DADADA"/>
        </a:accent4>
        <a:accent5>
          <a:srgbClr val="BCCAE4"/>
        </a:accent5>
        <a:accent6>
          <a:srgbClr val="B9B9E7"/>
        </a:accent6>
        <a:hlink>
          <a:srgbClr val="66FFFF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飞天乐舞 2">
        <a:dk1>
          <a:srgbClr val="C0C0C0"/>
        </a:dk1>
        <a:lt1>
          <a:srgbClr val="FFFFFF"/>
        </a:lt1>
        <a:dk2>
          <a:srgbClr val="586AA4"/>
        </a:dk2>
        <a:lt2>
          <a:srgbClr val="FFFFFF"/>
        </a:lt2>
        <a:accent1>
          <a:srgbClr val="829FB4"/>
        </a:accent1>
        <a:accent2>
          <a:srgbClr val="CCCCFF"/>
        </a:accent2>
        <a:accent3>
          <a:srgbClr val="B4B9CF"/>
        </a:accent3>
        <a:accent4>
          <a:srgbClr val="DADADA"/>
        </a:accent4>
        <a:accent5>
          <a:srgbClr val="C1CDD6"/>
        </a:accent5>
        <a:accent6>
          <a:srgbClr val="B9B9E7"/>
        </a:accent6>
        <a:hlink>
          <a:srgbClr val="FFCC66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飞天乐舞 3">
        <a:dk1>
          <a:srgbClr val="C0C0C0"/>
        </a:dk1>
        <a:lt1>
          <a:srgbClr val="FFFF66"/>
        </a:lt1>
        <a:dk2>
          <a:srgbClr val="000000"/>
        </a:dk2>
        <a:lt2>
          <a:srgbClr val="FFFFFF"/>
        </a:lt2>
        <a:accent1>
          <a:srgbClr val="79869D"/>
        </a:accent1>
        <a:accent2>
          <a:srgbClr val="66FFCC"/>
        </a:accent2>
        <a:accent3>
          <a:srgbClr val="AAAAAA"/>
        </a:accent3>
        <a:accent4>
          <a:srgbClr val="DADA56"/>
        </a:accent4>
        <a:accent5>
          <a:srgbClr val="BEC3CC"/>
        </a:accent5>
        <a:accent6>
          <a:srgbClr val="5CE7B9"/>
        </a:accent6>
        <a:hlink>
          <a:srgbClr val="99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飞天乐舞 4">
        <a:dk1>
          <a:srgbClr val="C0C0C0"/>
        </a:dk1>
        <a:lt1>
          <a:srgbClr val="FFFF66"/>
        </a:lt1>
        <a:dk2>
          <a:srgbClr val="FFCC99"/>
        </a:dk2>
        <a:lt2>
          <a:srgbClr val="FFFFFF"/>
        </a:lt2>
        <a:accent1>
          <a:srgbClr val="829FB4"/>
        </a:accent1>
        <a:accent2>
          <a:srgbClr val="CCCCFF"/>
        </a:accent2>
        <a:accent3>
          <a:srgbClr val="FFE2CA"/>
        </a:accent3>
        <a:accent4>
          <a:srgbClr val="DADA56"/>
        </a:accent4>
        <a:accent5>
          <a:srgbClr val="C1CDD6"/>
        </a:accent5>
        <a:accent6>
          <a:srgbClr val="B9B9E7"/>
        </a:accent6>
        <a:hlink>
          <a:srgbClr val="99FF99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飞天乐舞 5">
        <a:dk1>
          <a:srgbClr val="C0C0C0"/>
        </a:dk1>
        <a:lt1>
          <a:srgbClr val="FFFFFF"/>
        </a:lt1>
        <a:dk2>
          <a:srgbClr val="6699FF"/>
        </a:dk2>
        <a:lt2>
          <a:srgbClr val="FFFF66"/>
        </a:lt2>
        <a:accent1>
          <a:srgbClr val="529280"/>
        </a:accent1>
        <a:accent2>
          <a:srgbClr val="FF99FF"/>
        </a:accent2>
        <a:accent3>
          <a:srgbClr val="B8CAFF"/>
        </a:accent3>
        <a:accent4>
          <a:srgbClr val="DADADA"/>
        </a:accent4>
        <a:accent5>
          <a:srgbClr val="B3C7C0"/>
        </a:accent5>
        <a:accent6>
          <a:srgbClr val="E78AE7"/>
        </a:accent6>
        <a:hlink>
          <a:srgbClr val="FFCC00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飞天乐舞 6">
        <a:dk1>
          <a:srgbClr val="C0C0C0"/>
        </a:dk1>
        <a:lt1>
          <a:srgbClr val="FFFFFF"/>
        </a:lt1>
        <a:dk2>
          <a:srgbClr val="3366CC"/>
        </a:dk2>
        <a:lt2>
          <a:srgbClr val="66FFFF"/>
        </a:lt2>
        <a:accent1>
          <a:srgbClr val="58A9CA"/>
        </a:accent1>
        <a:accent2>
          <a:srgbClr val="FFCCFF"/>
        </a:accent2>
        <a:accent3>
          <a:srgbClr val="ADB8E2"/>
        </a:accent3>
        <a:accent4>
          <a:srgbClr val="DADADA"/>
        </a:accent4>
        <a:accent5>
          <a:srgbClr val="B4D1E1"/>
        </a:accent5>
        <a:accent6>
          <a:srgbClr val="E7B9E7"/>
        </a:accent6>
        <a:hlink>
          <a:srgbClr val="FFFF00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飞天乐舞 7">
        <a:dk1>
          <a:srgbClr val="C0C0C0"/>
        </a:dk1>
        <a:lt1>
          <a:srgbClr val="FFFF00"/>
        </a:lt1>
        <a:dk2>
          <a:srgbClr val="3F528D"/>
        </a:dk2>
        <a:lt2>
          <a:srgbClr val="00FF00"/>
        </a:lt2>
        <a:accent1>
          <a:srgbClr val="899DAB"/>
        </a:accent1>
        <a:accent2>
          <a:srgbClr val="FF9999"/>
        </a:accent2>
        <a:accent3>
          <a:srgbClr val="AFB3C5"/>
        </a:accent3>
        <a:accent4>
          <a:srgbClr val="DADA00"/>
        </a:accent4>
        <a:accent5>
          <a:srgbClr val="C4CCD2"/>
        </a:accent5>
        <a:accent6>
          <a:srgbClr val="E78A8A"/>
        </a:accent6>
        <a:hlink>
          <a:srgbClr val="FFFF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飞天乐舞 8">
        <a:dk1>
          <a:srgbClr val="C0C0C0"/>
        </a:dk1>
        <a:lt1>
          <a:srgbClr val="99FFCC"/>
        </a:lt1>
        <a:dk2>
          <a:srgbClr val="558167"/>
        </a:dk2>
        <a:lt2>
          <a:srgbClr val="FFCC00"/>
        </a:lt2>
        <a:accent1>
          <a:srgbClr val="6D9D8B"/>
        </a:accent1>
        <a:accent2>
          <a:srgbClr val="CCCCFF"/>
        </a:accent2>
        <a:accent3>
          <a:srgbClr val="B4C1B8"/>
        </a:accent3>
        <a:accent4>
          <a:srgbClr val="82DAAE"/>
        </a:accent4>
        <a:accent5>
          <a:srgbClr val="BACCC4"/>
        </a:accent5>
        <a:accent6>
          <a:srgbClr val="B9B9E7"/>
        </a:accent6>
        <a:hlink>
          <a:srgbClr val="FFFF6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CDESIGNH</Template>
  <TotalTime>0</TotalTime>
  <Words>722</Words>
  <Application>WPS 演示</Application>
  <PresentationFormat>全屏显示(4:3)</PresentationFormat>
  <Paragraphs>73</Paragraphs>
  <Slides>11</Slides>
  <Notes>2</Notes>
  <HiddenSlides>0</HiddenSlides>
  <MMClips>11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Times New Roman</vt:lpstr>
      <vt:lpstr>华文彩云</vt:lpstr>
      <vt:lpstr>微软雅黑</vt:lpstr>
      <vt:lpstr>Arial Unicode MS</vt:lpstr>
      <vt:lpstr>飞天乐舞</vt:lpstr>
      <vt:lpstr>1_飞天乐舞</vt:lpstr>
      <vt:lpstr>PowerPoint 演示文稿</vt:lpstr>
      <vt:lpstr>概述</vt:lpstr>
      <vt:lpstr>1、登录(1/2)</vt:lpstr>
      <vt:lpstr>1、登录(2/2)</vt:lpstr>
      <vt:lpstr>2、试音(1/3)</vt:lpstr>
      <vt:lpstr>2、试音(2/3)</vt:lpstr>
      <vt:lpstr>2、试音(3/3)</vt:lpstr>
      <vt:lpstr>3、正式考试(1/2)</vt:lpstr>
      <vt:lpstr>3、正式考试(2/2)</vt:lpstr>
      <vt:lpstr>4、考试完成</vt:lpstr>
      <vt:lpstr>PowerPoint 演示文稿</vt:lpstr>
    </vt:vector>
  </TitlesOfParts>
  <Company>北京世纪互联软件开发有限公司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大学英语口语考试说明</dc:title>
  <dc:creator>世纪互联</dc:creator>
  <cp:lastModifiedBy>xuliang</cp:lastModifiedBy>
  <cp:revision>316</cp:revision>
  <dcterms:created xsi:type="dcterms:W3CDTF">2003-12-26T02:06:00Z</dcterms:created>
  <dcterms:modified xsi:type="dcterms:W3CDTF">2024-07-18T07:56:05Z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2052-11.8.2.10972</vt:lpwstr>
  </property>
  <property fmtid="{D5CDD505-2E9C-101B-9397-08002B2CF9AE}" pid="3" name="ICV">
    <vt:lpwstr>4267D73EBD4C4D6089AD7C63DA11997C</vt:lpwstr>
  </property>
</Properties>
</file>